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6"/>
  </p:notesMasterIdLst>
  <p:sldIdLst>
    <p:sldId id="859" r:id="rId2"/>
    <p:sldId id="1144" r:id="rId3"/>
    <p:sldId id="1143" r:id="rId4"/>
    <p:sldId id="1139" r:id="rId5"/>
    <p:sldId id="1155" r:id="rId6"/>
    <p:sldId id="1156" r:id="rId7"/>
    <p:sldId id="1157" r:id="rId8"/>
    <p:sldId id="1140" r:id="rId9"/>
    <p:sldId id="1141" r:id="rId10"/>
    <p:sldId id="1158" r:id="rId11"/>
    <p:sldId id="1159" r:id="rId12"/>
    <p:sldId id="1161" r:id="rId13"/>
    <p:sldId id="1142" r:id="rId14"/>
    <p:sldId id="1162" r:id="rId15"/>
    <p:sldId id="1163" r:id="rId16"/>
    <p:sldId id="1145" r:id="rId17"/>
    <p:sldId id="1152" r:id="rId18"/>
    <p:sldId id="1147" r:id="rId19"/>
    <p:sldId id="1148" r:id="rId20"/>
    <p:sldId id="1149" r:id="rId21"/>
    <p:sldId id="1164" r:id="rId22"/>
    <p:sldId id="1150" r:id="rId23"/>
    <p:sldId id="1151" r:id="rId24"/>
    <p:sldId id="1153" r:id="rId25"/>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ECDD"/>
    <a:srgbClr val="E3F2E7"/>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82" d="100"/>
          <a:sy n="82" d="100"/>
        </p:scale>
        <p:origin x="52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2025/10/12</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328443542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2" name="文本框 1">
            <a:extLst>
              <a:ext uri="{FF2B5EF4-FFF2-40B4-BE49-F238E27FC236}">
                <a16:creationId xmlns:a16="http://schemas.microsoft.com/office/drawing/2014/main" xmlns="" id="{219857E9-DB34-5941-E21D-6094E576DAD9}"/>
              </a:ext>
            </a:extLst>
          </p:cNvPr>
          <p:cNvSpPr txBox="1"/>
          <p:nvPr userDrawn="1"/>
        </p:nvSpPr>
        <p:spPr>
          <a:xfrm>
            <a:off x="4006974" y="-27384"/>
            <a:ext cx="7920880"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实验班全程提优</a:t>
            </a:r>
            <a:r>
              <a:rPr lang="zh-CN" altLang="en-US" sz="2000">
                <a:solidFill>
                  <a:prstClr val="black"/>
                </a:solidFill>
                <a:latin typeface="楷体" panose="02010609060101010101" pitchFamily="49" charset="-122"/>
                <a:ea typeface="楷体" panose="02010609060101010101" pitchFamily="49" charset="-122"/>
              </a:rPr>
              <a:t>训练 </a:t>
            </a:r>
            <a:r>
              <a:rPr lang="zh-CN" altLang="en-US" sz="2000" smtClean="0">
                <a:solidFill>
                  <a:prstClr val="black"/>
                </a:solidFill>
                <a:latin typeface="楷体" panose="02010609060101010101" pitchFamily="49" charset="-122"/>
                <a:ea typeface="楷体" panose="02010609060101010101" pitchFamily="49" charset="-122"/>
              </a:rPr>
              <a:t>高中历史 必修 中外历史纲要 下</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2025/10/12</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第一单元  古代文明的产生与发展</a:t>
            </a: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800" b="0" dirty="0">
                <a:solidFill>
                  <a:srgbClr val="000000"/>
                </a:solidFill>
                <a:latin typeface="+mj-lt"/>
                <a:ea typeface="微软雅黑" panose="020B0503020204020204" pitchFamily="34" charset="-122"/>
                <a:cs typeface="微软雅黑" panose="020B0503020204020204" pitchFamily="34" charset="-122"/>
              </a:rPr>
              <a:t>1</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课  文明</a:t>
            </a: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的产生与早期发展</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3346237"/>
          </a:xfrm>
        </p:spPr>
        <p:txBody>
          <a:bodyPr/>
          <a:lstStyle/>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）文化成就</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建造</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金字塔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，体现了法老的至上权威，证明了埃及人在建筑和数学方面都达到了较高的水平。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发明了古老的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象形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文字。</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制定了世界上第一部</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太阳历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莎草纸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是古代埃及主要的书写材料和重要的出口物资。</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398520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古代印度文明</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2262373191"/>
              </p:ext>
            </p:extLst>
          </p:nvPr>
        </p:nvGraphicFramePr>
        <p:xfrm>
          <a:off x="343710" y="1412776"/>
          <a:ext cx="11502992" cy="4937760"/>
        </p:xfrm>
        <a:graphic>
          <a:graphicData uri="http://schemas.openxmlformats.org/drawingml/2006/table">
            <a:tbl>
              <a:tblPr firstRow="1" firstCol="1" bandRow="1"/>
              <a:tblGrid>
                <a:gridCol w="998968">
                  <a:extLst>
                    <a:ext uri="{9D8B030D-6E8A-4147-A177-3AD203B41FA5}">
                      <a16:colId xmlns:a16="http://schemas.microsoft.com/office/drawing/2014/main" xmlns="" val="1251080309"/>
                    </a:ext>
                  </a:extLst>
                </a:gridCol>
                <a:gridCol w="792088">
                  <a:extLst>
                    <a:ext uri="{9D8B030D-6E8A-4147-A177-3AD203B41FA5}">
                      <a16:colId xmlns:a16="http://schemas.microsoft.com/office/drawing/2014/main" xmlns="" val="932501188"/>
                    </a:ext>
                  </a:extLst>
                </a:gridCol>
                <a:gridCol w="9711936">
                  <a:extLst>
                    <a:ext uri="{9D8B030D-6E8A-4147-A177-3AD203B41FA5}">
                      <a16:colId xmlns:a16="http://schemas.microsoft.com/office/drawing/2014/main" xmlns="" val="1274050720"/>
                    </a:ext>
                  </a:extLst>
                </a:gridCol>
              </a:tblGrid>
              <a:tr h="74440">
                <a:tc gridSpan="2">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诞生时间</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xBody>
                    <a:bodyPr/>
                    <a:lstStyle/>
                    <a:p>
                      <a:endParaRPr lang="zh-CN" altLang="en-US"/>
                    </a:p>
                  </a:txBody>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公元前</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千纪</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1613562123"/>
                  </a:ext>
                </a:extLst>
              </a:tr>
              <a:tr h="208433">
                <a:tc gridSpan="2">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自然环境</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xBody>
                    <a:bodyPr/>
                    <a:lstStyle/>
                    <a:p>
                      <a:endParaRPr lang="zh-CN" altLang="en-US"/>
                    </a:p>
                  </a:txBody>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平原广阔、雨水丰沛、植被茂盛</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1807227235"/>
                  </a:ext>
                </a:extLst>
              </a:tr>
              <a:tr h="133992">
                <a:tc gridSpan="2">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地理位置</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xBody>
                    <a:bodyPr/>
                    <a:lstStyle/>
                    <a:p>
                      <a:endParaRPr lang="zh-CN" altLang="en-US"/>
                    </a:p>
                  </a:txBody>
                  <a:tcPr/>
                </a:tc>
                <a:tc>
                  <a:txBody>
                    <a:bodyPr/>
                    <a:lstStyle/>
                    <a:p>
                      <a:pPr algn="ctr" hangingPunct="0">
                        <a:lnSpc>
                          <a:spcPct val="150000"/>
                        </a:lnSpc>
                        <a:spcAft>
                          <a:spcPts val="0"/>
                        </a:spcAft>
                        <a:tabLst>
                          <a:tab pos="630555" algn="l"/>
                        </a:tabLst>
                      </a:pPr>
                      <a:r>
                        <a:rPr lang="zh-CN" sz="2400" b="1" dirty="0">
                          <a:solidFill>
                            <a:srgbClr val="000000"/>
                          </a:solidFill>
                          <a:effectLst/>
                          <a:highlight>
                            <a:srgbClr val="FFFF00"/>
                          </a:highlight>
                          <a:latin typeface="Times New Roman" panose="02020603050405020304" pitchFamily="18" charset="0"/>
                          <a:ea typeface="仿宋" panose="02010609060101010101" pitchFamily="49" charset="-122"/>
                          <a:cs typeface="Times New Roman" panose="02020603050405020304" pitchFamily="18" charset="0"/>
                        </a:rPr>
                        <a:t>印度河</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流域的大平原</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512786444"/>
                  </a:ext>
                </a:extLst>
              </a:tr>
              <a:tr h="2114101">
                <a:tc>
                  <a:txBody>
                    <a:bodyPr/>
                    <a:lstStyle/>
                    <a:p>
                      <a:pPr algn="ctr" hangingPunct="0">
                        <a:lnSpc>
                          <a:spcPct val="150000"/>
                        </a:lnSpc>
                        <a:spcAft>
                          <a:spcPts val="0"/>
                        </a:spcAft>
                        <a:tabLst>
                          <a:tab pos="630555" algn="l"/>
                        </a:tabLst>
                      </a:pP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早期文明发展</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555" algn="l"/>
                        </a:tabLst>
                      </a:pP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的表现</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政治</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公元前</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世纪</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highlight>
                            <a:srgbClr val="FFFF00"/>
                          </a:highlight>
                          <a:latin typeface="Times New Roman" panose="02020603050405020304" pitchFamily="18" charset="0"/>
                          <a:ea typeface="仿宋" panose="02010609060101010101" pitchFamily="49" charset="-122"/>
                          <a:cs typeface="Times New Roman" panose="02020603050405020304" pitchFamily="18" charset="0"/>
                        </a:rPr>
                        <a:t>恒河</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流域形成一系列国家</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在国家形成过程中</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印度出现</a:t>
                      </a:r>
                      <a:r>
                        <a:rPr lang="zh-CN" sz="2400" b="1" dirty="0">
                          <a:solidFill>
                            <a:srgbClr val="000000"/>
                          </a:solidFill>
                          <a:effectLst/>
                          <a:highlight>
                            <a:srgbClr val="FFFF00"/>
                          </a:highlight>
                          <a:latin typeface="Times New Roman" panose="02020603050405020304" pitchFamily="18" charset="0"/>
                          <a:ea typeface="仿宋" panose="02010609060101010101" pitchFamily="49" charset="-122"/>
                          <a:cs typeface="Times New Roman" panose="02020603050405020304" pitchFamily="18" charset="0"/>
                        </a:rPr>
                        <a:t>种姓</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制度</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0555" algn="l"/>
                        </a:tabLs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dirty="0">
                          <a:solidFill>
                            <a:srgbClr val="000000"/>
                          </a:solidFill>
                          <a:effectLst/>
                          <a:highlight>
                            <a:srgbClr val="FFFF00"/>
                          </a:highlight>
                          <a:latin typeface="Times New Roman" panose="02020603050405020304" pitchFamily="18" charset="0"/>
                          <a:ea typeface="仿宋" panose="02010609060101010101" pitchFamily="49" charset="-122"/>
                          <a:cs typeface="Times New Roman" panose="02020603050405020304" pitchFamily="18" charset="0"/>
                        </a:rPr>
                        <a:t>婆罗门</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主掌宗教祭祀</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highlight>
                            <a:srgbClr val="FFFF00"/>
                          </a:highlight>
                          <a:latin typeface="Times New Roman" panose="02020603050405020304" pitchFamily="18" charset="0"/>
                          <a:ea typeface="仿宋" panose="02010609060101010101" pitchFamily="49" charset="-122"/>
                          <a:cs typeface="Times New Roman" panose="02020603050405020304" pitchFamily="18" charset="0"/>
                        </a:rPr>
                        <a:t>刹帝利</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负责统治和保卫国家</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highlight>
                            <a:srgbClr val="FFFF00"/>
                          </a:highlight>
                          <a:latin typeface="Times New Roman" panose="02020603050405020304" pitchFamily="18" charset="0"/>
                          <a:ea typeface="仿宋" panose="02010609060101010101" pitchFamily="49" charset="-122"/>
                          <a:cs typeface="Times New Roman" panose="02020603050405020304" pitchFamily="18" charset="0"/>
                        </a:rPr>
                        <a:t>吠舍</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的大多数是普通劳动者</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少部分是富有的商人</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highlight>
                            <a:srgbClr val="FFFF00"/>
                          </a:highlight>
                          <a:latin typeface="Times New Roman" panose="02020603050405020304" pitchFamily="18" charset="0"/>
                          <a:ea typeface="仿宋" panose="02010609060101010101" pitchFamily="49" charset="-122"/>
                          <a:cs typeface="Times New Roman" panose="02020603050405020304" pitchFamily="18" charset="0"/>
                        </a:rPr>
                        <a:t>首陀罗</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需要为前三个等级服务。后来</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还出现了处在社会最底层的</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贱民</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0555" algn="l"/>
                        </a:tabLs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特点</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highlight>
                            <a:srgbClr val="FFFF00"/>
                          </a:highlight>
                          <a:latin typeface="Times New Roman" panose="02020603050405020304" pitchFamily="18" charset="0"/>
                          <a:ea typeface="仿宋" panose="02010609060101010101" pitchFamily="49" charset="-122"/>
                          <a:cs typeface="Times New Roman" panose="02020603050405020304" pitchFamily="18" charset="0"/>
                        </a:rPr>
                        <a:t>贵贱分明</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、职业世袭、法律地位不平等</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809" marR="180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4025339372"/>
                  </a:ext>
                </a:extLst>
              </a:tr>
            </a:tbl>
          </a:graphicData>
        </a:graphic>
      </p:graphicFrame>
    </p:spTree>
    <p:extLst>
      <p:ext uri="{BB962C8B-B14F-4D97-AF65-F5344CB8AC3E}">
        <p14:creationId xmlns:p14="http://schemas.microsoft.com/office/powerpoint/2010/main" val="38745686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古代印度文明</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3086540022"/>
              </p:ext>
            </p:extLst>
          </p:nvPr>
        </p:nvGraphicFramePr>
        <p:xfrm>
          <a:off x="343710" y="1600200"/>
          <a:ext cx="11502992" cy="2743200"/>
        </p:xfrm>
        <a:graphic>
          <a:graphicData uri="http://schemas.openxmlformats.org/drawingml/2006/table">
            <a:tbl>
              <a:tblPr firstRow="1" firstCol="1" bandRow="1"/>
              <a:tblGrid>
                <a:gridCol w="998968">
                  <a:extLst>
                    <a:ext uri="{9D8B030D-6E8A-4147-A177-3AD203B41FA5}">
                      <a16:colId xmlns:a16="http://schemas.microsoft.com/office/drawing/2014/main" xmlns="" val="1251080309"/>
                    </a:ext>
                  </a:extLst>
                </a:gridCol>
                <a:gridCol w="648072">
                  <a:extLst>
                    <a:ext uri="{9D8B030D-6E8A-4147-A177-3AD203B41FA5}">
                      <a16:colId xmlns:a16="http://schemas.microsoft.com/office/drawing/2014/main" xmlns="" val="932501188"/>
                    </a:ext>
                  </a:extLst>
                </a:gridCol>
                <a:gridCol w="9855952">
                  <a:extLst>
                    <a:ext uri="{9D8B030D-6E8A-4147-A177-3AD203B41FA5}">
                      <a16:colId xmlns:a16="http://schemas.microsoft.com/office/drawing/2014/main" xmlns="" val="1274050720"/>
                    </a:ext>
                  </a:extLst>
                </a:gridCol>
              </a:tblGrid>
              <a:tr h="1994997">
                <a:tc>
                  <a:txBody>
                    <a:bodyPr/>
                    <a:lstStyle/>
                    <a:p>
                      <a:pPr algn="ctr" hangingPunct="0">
                        <a:lnSpc>
                          <a:spcPct val="150000"/>
                        </a:lnSpc>
                        <a:spcAft>
                          <a:spcPts val="0"/>
                        </a:spcAft>
                        <a:tabLst>
                          <a:tab pos="630555" algn="l"/>
                        </a:tabLst>
                      </a:pPr>
                      <a:r>
                        <a:rPr lang="zh-CN" alt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早期文明发展</a:t>
                      </a:r>
                      <a:endParaRPr lang="zh-CN" altLang="zh-CN" sz="24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555" algn="l"/>
                        </a:tabLst>
                      </a:pPr>
                      <a:r>
                        <a:rPr lang="zh-CN" alt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的表现</a:t>
                      </a:r>
                      <a:endParaRPr lang="zh-CN" altLang="zh-CN" sz="24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555" algn="l"/>
                        </a:tabLst>
                      </a:pP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文化</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宗教</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婆罗门教为种姓制度提供了理论和宗教基础</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highlight>
                            <a:srgbClr val="FFFF00"/>
                          </a:highlight>
                          <a:latin typeface="Times New Roman" panose="02020603050405020304" pitchFamily="18" charset="0"/>
                          <a:ea typeface="仿宋" panose="02010609060101010101" pitchFamily="49" charset="-122"/>
                          <a:cs typeface="Times New Roman" panose="02020603050405020304" pitchFamily="18" charset="0"/>
                        </a:rPr>
                        <a:t>佛教</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对种姓制度形成了一定程度的冲击</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文学</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创作了世界上著名的史诗《</a:t>
                      </a:r>
                      <a:r>
                        <a:rPr lang="zh-CN" sz="2400" b="1" dirty="0">
                          <a:solidFill>
                            <a:srgbClr val="000000"/>
                          </a:solidFill>
                          <a:effectLst/>
                          <a:highlight>
                            <a:srgbClr val="FFFF00"/>
                          </a:highlight>
                          <a:latin typeface="Times New Roman" panose="02020603050405020304" pitchFamily="18" charset="0"/>
                          <a:ea typeface="仿宋" panose="02010609060101010101" pitchFamily="49" charset="-122"/>
                          <a:cs typeface="Times New Roman" panose="02020603050405020304" pitchFamily="18" charset="0"/>
                        </a:rPr>
                        <a:t>摩诃婆罗多</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》和《罗摩衍那》</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在天文、历法、数学、医学等领域都取得了重要成就</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数学</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创造了从</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到</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的数字</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发明了</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dirty="0">
                          <a:solidFill>
                            <a:srgbClr val="000000"/>
                          </a:solidFill>
                          <a:effectLst/>
                          <a:highlight>
                            <a:srgbClr val="FFFF00"/>
                          </a:highlight>
                          <a:latin typeface="Times New Roman" panose="02020603050405020304" pitchFamily="18" charset="0"/>
                          <a:ea typeface="宋体" panose="02010600030101010101" pitchFamily="2" charset="-122"/>
                          <a:cs typeface="Times New Roman" panose="02020603050405020304" pitchFamily="18" charset="0"/>
                        </a:rPr>
                        <a:t>0</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提出了按位计值的方法</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809" marR="180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2066375584"/>
                  </a:ext>
                </a:extLst>
              </a:tr>
            </a:tbl>
          </a:graphicData>
        </a:graphic>
      </p:graphicFrame>
    </p:spTree>
    <p:extLst>
      <p:ext uri="{BB962C8B-B14F-4D97-AF65-F5344CB8AC3E}">
        <p14:creationId xmlns:p14="http://schemas.microsoft.com/office/powerpoint/2010/main" val="7435977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24848"/>
            <a:ext cx="11485848" cy="3416320"/>
          </a:xfrm>
          <a:solidFill>
            <a:srgbClr val="E3F2E7"/>
          </a:solidFill>
        </p:spPr>
        <p:txBody>
          <a:bodyPr/>
          <a:lstStyle/>
          <a:p>
            <a:pPr algn="ct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种姓制度的落后性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种姓制度代表了生产关系的落后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是一种半奴隶半封建的畸形生产关系。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种姓制度决定了低种姓对高种姓在经济上的依附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部分人垄断了土地和劳动力等基本生产要素。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种姓制度显示了社会文化意识的保守和愚昧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束缚了社会意识形态的发展。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b="1" dirty="0">
                <a:solidFill>
                  <a:srgbClr val="000000"/>
                </a:solidFill>
                <a:latin typeface="Times New Roman" panose="02020603050405020304" pitchFamily="18" charset="0"/>
                <a:ea typeface="宋体" panose="02010600030101010101" pitchFamily="2" charset="-122"/>
              </a:rPr>
              <a:t>4</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种姓制度极大地限制了社会阶层流动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容易积累社会不安定因素。</a:t>
            </a:r>
            <a:endParaRPr lang="zh-CN" altLang="en-US" dirty="0"/>
          </a:p>
        </p:txBody>
      </p:sp>
      <p:pic>
        <p:nvPicPr>
          <p:cNvPr id="4" name="24拓展延伸.eps" descr="id:2147490066;FounderCES"/>
          <p:cNvPicPr/>
          <p:nvPr/>
        </p:nvPicPr>
        <p:blipFill>
          <a:blip r:embed="rId2"/>
          <a:stretch>
            <a:fillRect/>
          </a:stretch>
        </p:blipFill>
        <p:spPr>
          <a:xfrm>
            <a:off x="390874" y="1668308"/>
            <a:ext cx="1815465" cy="359410"/>
          </a:xfrm>
          <a:prstGeom prst="rect">
            <a:avLst/>
          </a:prstGeom>
        </p:spPr>
      </p:pic>
    </p:spTree>
    <p:extLst>
      <p:ext uri="{BB962C8B-B14F-4D97-AF65-F5344CB8AC3E}">
        <p14:creationId xmlns:p14="http://schemas.microsoft.com/office/powerpoint/2010/main" val="310024869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34142"/>
            <a:ext cx="11485848" cy="5719194"/>
          </a:xfrm>
        </p:spPr>
        <p:txBody>
          <a:bodyPr/>
          <a:lstStyle/>
          <a:p>
            <a:pPr hangingPunct="0">
              <a:lnSpc>
                <a:spcPct val="140000"/>
              </a:lnSpc>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古代希腊文明</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）中心区域：巴尔干半岛南部和</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爱琴海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中的部分岛屿。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）城邦制度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时间：公元前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特征：</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小国寡民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，公民直接参与国家管理。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代表：斯巴达和</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雅典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）政体形成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斯巴达是少数人掌握政权的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寡头政治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的代表。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雅典是多数公民掌权的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民主政治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的典型。在雅典，公民都有出席</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公民大会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和担任公职的权利，直接决定城邦的大政方针。但是，古希腊城邦享有民主权利的仅是成年</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男性公民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，妇女、外邦人和奴隶都被排斥在公民队伍之外。</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250779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44824"/>
            <a:ext cx="11485848" cy="2792239"/>
          </a:xfrm>
        </p:spPr>
        <p:txBody>
          <a:bodyPr/>
          <a:lstStyle/>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）文化成就</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古希腊的神话、悲剧和喜剧等，是世界文学的瑰宝。</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希罗多德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首创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历史</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一词，他被认为是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史学之父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修昔底德成为</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政治史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传统的奠基人。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b="1" dirty="0">
                <a:solidFill>
                  <a:srgbClr val="000000"/>
                </a:solidFill>
                <a:latin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苏格拉底、柏拉图和亚里士多德奠定了西方</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哲学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的基础。</a:t>
            </a:r>
            <a:endParaRPr lang="zh-CN" altLang="en-US" dirty="0"/>
          </a:p>
        </p:txBody>
      </p:sp>
    </p:spTree>
    <p:extLst>
      <p:ext uri="{BB962C8B-B14F-4D97-AF65-F5344CB8AC3E}">
        <p14:creationId xmlns:p14="http://schemas.microsoft.com/office/powerpoint/2010/main" val="15405927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16704"/>
            <a:ext cx="11485848" cy="535916"/>
          </a:xfrm>
        </p:spPr>
        <p:txBody>
          <a:bodyPr/>
          <a:lstStyle/>
          <a:p>
            <a:pPr hangingPunct="0">
              <a:spcAft>
                <a:spcPts val="0"/>
              </a:spcAft>
              <a:tabLst>
                <a:tab pos="630555" algn="l"/>
              </a:tabLst>
            </a:pPr>
            <a:r>
              <a:rPr lang="en-US" altLang="zh-CN" sz="2200"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200"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古代</a:t>
            </a:r>
            <a:r>
              <a:rPr lang="zh-CN" altLang="zh-CN" sz="2200"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东西方奴隶制文明的比较</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重难疑点破.eps" descr="id:2147490073;FounderCES"/>
          <p:cNvPicPr/>
          <p:nvPr/>
        </p:nvPicPr>
        <p:blipFill>
          <a:blip r:embed="rId2"/>
          <a:stretch>
            <a:fillRect/>
          </a:stretch>
        </p:blipFill>
        <p:spPr>
          <a:xfrm>
            <a:off x="1965801" y="692696"/>
            <a:ext cx="8258810" cy="647700"/>
          </a:xfrm>
          <a:prstGeom prst="rect">
            <a:avLst/>
          </a:prstGeom>
        </p:spPr>
      </p:pic>
      <p:pic>
        <p:nvPicPr>
          <p:cNvPr id="5" name="疑难点a1.eps" descr="id:2147490080;FounderCES"/>
          <p:cNvPicPr/>
          <p:nvPr/>
        </p:nvPicPr>
        <p:blipFill>
          <a:blip r:embed="rId3"/>
          <a:stretch>
            <a:fillRect/>
          </a:stretch>
        </p:blipFill>
        <p:spPr>
          <a:xfrm>
            <a:off x="496471" y="1460720"/>
            <a:ext cx="1278255" cy="359410"/>
          </a:xfrm>
          <a:prstGeom prst="rect">
            <a:avLst/>
          </a:prstGeom>
        </p:spPr>
      </p:pic>
      <p:graphicFrame>
        <p:nvGraphicFramePr>
          <p:cNvPr id="4" name="表格 3"/>
          <p:cNvGraphicFramePr>
            <a:graphicFrameLocks noGrp="1"/>
          </p:cNvGraphicFramePr>
          <p:nvPr>
            <p:extLst>
              <p:ext uri="{D42A27DB-BD31-4B8C-83A1-F6EECF244321}">
                <p14:modId xmlns:p14="http://schemas.microsoft.com/office/powerpoint/2010/main" val="2791080484"/>
              </p:ext>
            </p:extLst>
          </p:nvPr>
        </p:nvGraphicFramePr>
        <p:xfrm>
          <a:off x="406573" y="1918128"/>
          <a:ext cx="11377265" cy="4690089"/>
        </p:xfrm>
        <a:graphic>
          <a:graphicData uri="http://schemas.openxmlformats.org/drawingml/2006/table">
            <a:tbl>
              <a:tblPr firstRow="1" firstCol="1" bandRow="1"/>
              <a:tblGrid>
                <a:gridCol w="1800201">
                  <a:extLst>
                    <a:ext uri="{9D8B030D-6E8A-4147-A177-3AD203B41FA5}">
                      <a16:colId xmlns:a16="http://schemas.microsoft.com/office/drawing/2014/main" xmlns="" val="902467557"/>
                    </a:ext>
                  </a:extLst>
                </a:gridCol>
                <a:gridCol w="4680520">
                  <a:extLst>
                    <a:ext uri="{9D8B030D-6E8A-4147-A177-3AD203B41FA5}">
                      <a16:colId xmlns:a16="http://schemas.microsoft.com/office/drawing/2014/main" xmlns="" val="233478857"/>
                    </a:ext>
                  </a:extLst>
                </a:gridCol>
                <a:gridCol w="4896544">
                  <a:extLst>
                    <a:ext uri="{9D8B030D-6E8A-4147-A177-3AD203B41FA5}">
                      <a16:colId xmlns:a16="http://schemas.microsoft.com/office/drawing/2014/main" xmlns="" val="2615782917"/>
                    </a:ext>
                  </a:extLst>
                </a:gridCol>
              </a:tblGrid>
              <a:tr h="476417">
                <a:tc>
                  <a:txBody>
                    <a:bodyPr/>
                    <a:lstStyle/>
                    <a:p>
                      <a:pPr algn="ctr" hangingPunct="0">
                        <a:lnSpc>
                          <a:spcPct val="120000"/>
                        </a:lnSpc>
                        <a:spcAft>
                          <a:spcPts val="0"/>
                        </a:spcAft>
                        <a:tabLst>
                          <a:tab pos="630555" algn="l"/>
                        </a:tabLst>
                      </a:pPr>
                      <a:r>
                        <a:rPr lang="zh-CN" sz="22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文明区域</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20000"/>
                        </a:lnSpc>
                        <a:spcAft>
                          <a:spcPts val="0"/>
                        </a:spcAft>
                        <a:tabLst>
                          <a:tab pos="630555"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古代亚非文明</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8949" marR="2894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20000"/>
                        </a:lnSpc>
                        <a:spcAft>
                          <a:spcPts val="0"/>
                        </a:spcAft>
                        <a:tabLst>
                          <a:tab pos="630555" algn="l"/>
                        </a:tabLst>
                      </a:pPr>
                      <a:r>
                        <a:rPr lang="zh-CN" sz="22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古代西方文明</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8949" marR="2894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xmlns="" val="3159201776"/>
                  </a:ext>
                </a:extLst>
              </a:tr>
              <a:tr h="952834">
                <a:tc>
                  <a:txBody>
                    <a:bodyPr/>
                    <a:lstStyle/>
                    <a:p>
                      <a:pPr algn="ctr" hangingPunct="0">
                        <a:lnSpc>
                          <a:spcPct val="120000"/>
                        </a:lnSpc>
                        <a:spcAft>
                          <a:spcPts val="0"/>
                        </a:spcAft>
                        <a:tabLst>
                          <a:tab pos="630555"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典型代表</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20000"/>
                        </a:lnSpc>
                        <a:spcAft>
                          <a:spcPts val="0"/>
                        </a:spcAft>
                        <a:tabLst>
                          <a:tab pos="630555" algn="l"/>
                        </a:tabLs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古代埃及、古巴比伦王国、古代印度、古代中国</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8949" marR="2894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20000"/>
                        </a:lnSpc>
                        <a:spcAft>
                          <a:spcPts val="0"/>
                        </a:spcAft>
                        <a:tabLst>
                          <a:tab pos="630555" algn="l"/>
                        </a:tabLs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古代希腊</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3210573128"/>
                  </a:ext>
                </a:extLst>
              </a:tr>
              <a:tr h="476417">
                <a:tc>
                  <a:txBody>
                    <a:bodyPr/>
                    <a:lstStyle/>
                    <a:p>
                      <a:pPr algn="ctr" hangingPunct="0">
                        <a:lnSpc>
                          <a:spcPct val="120000"/>
                        </a:lnSpc>
                        <a:spcAft>
                          <a:spcPts val="0"/>
                        </a:spcAft>
                        <a:tabLst>
                          <a:tab pos="630555"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发源地区</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20000"/>
                        </a:lnSpc>
                        <a:spcAft>
                          <a:spcPts val="0"/>
                        </a:spcAft>
                        <a:tabLst>
                          <a:tab pos="630555" algn="l"/>
                        </a:tabLs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大河流域</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8949" marR="2894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20000"/>
                        </a:lnSpc>
                        <a:spcAft>
                          <a:spcPts val="0"/>
                        </a:spcAft>
                        <a:tabLst>
                          <a:tab pos="630555" algn="l"/>
                        </a:tabLs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地中海沿岸</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3074374137"/>
                  </a:ext>
                </a:extLst>
              </a:tr>
              <a:tr h="476417">
                <a:tc>
                  <a:txBody>
                    <a:bodyPr/>
                    <a:lstStyle/>
                    <a:p>
                      <a:pPr algn="ctr" hangingPunct="0">
                        <a:lnSpc>
                          <a:spcPct val="120000"/>
                        </a:lnSpc>
                        <a:spcAft>
                          <a:spcPts val="0"/>
                        </a:spcAft>
                        <a:tabLst>
                          <a:tab pos="630555"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文明基础</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20000"/>
                        </a:lnSpc>
                        <a:spcAft>
                          <a:spcPts val="0"/>
                        </a:spcAft>
                        <a:tabLst>
                          <a:tab pos="63055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发达的农业</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8949" marR="2894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20000"/>
                        </a:lnSpc>
                        <a:spcAft>
                          <a:spcPts val="0"/>
                        </a:spcAft>
                        <a:tabLst>
                          <a:tab pos="630555" algn="l"/>
                        </a:tabLs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繁荣的工商业</a:t>
                      </a:r>
                      <a:r>
                        <a:rPr lang="zh-CN" sz="22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、航海</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业</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91054185"/>
                  </a:ext>
                </a:extLst>
              </a:tr>
              <a:tr h="476417">
                <a:tc>
                  <a:txBody>
                    <a:bodyPr/>
                    <a:lstStyle/>
                    <a:p>
                      <a:pPr algn="ctr" hangingPunct="0">
                        <a:lnSpc>
                          <a:spcPct val="120000"/>
                        </a:lnSpc>
                        <a:spcAft>
                          <a:spcPts val="0"/>
                        </a:spcAft>
                        <a:tabLst>
                          <a:tab pos="630555" algn="l"/>
                        </a:tabLst>
                      </a:pPr>
                      <a:r>
                        <a:rPr lang="zh-CN" sz="22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文明类型</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20000"/>
                        </a:lnSpc>
                        <a:spcAft>
                          <a:spcPts val="0"/>
                        </a:spcAft>
                        <a:tabLst>
                          <a:tab pos="63055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大河文明</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8949" marR="2894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20000"/>
                        </a:lnSpc>
                        <a:spcAft>
                          <a:spcPts val="0"/>
                        </a:spcAft>
                        <a:tabLst>
                          <a:tab pos="630555" algn="l"/>
                        </a:tabLs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海洋文明</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424811726"/>
                  </a:ext>
                </a:extLst>
              </a:tr>
              <a:tr h="476417">
                <a:tc>
                  <a:txBody>
                    <a:bodyPr/>
                    <a:lstStyle/>
                    <a:p>
                      <a:pPr algn="ctr" hangingPunct="0">
                        <a:lnSpc>
                          <a:spcPct val="120000"/>
                        </a:lnSpc>
                        <a:spcAft>
                          <a:spcPts val="0"/>
                        </a:spcAft>
                        <a:tabLst>
                          <a:tab pos="630555" algn="l"/>
                        </a:tabLst>
                      </a:pPr>
                      <a:r>
                        <a:rPr lang="zh-CN" sz="22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对外交往</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20000"/>
                        </a:lnSpc>
                        <a:spcAft>
                          <a:spcPts val="0"/>
                        </a:spcAft>
                        <a:tabLst>
                          <a:tab pos="630555" algn="l"/>
                        </a:tabLs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很少</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8949" marR="2894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20000"/>
                        </a:lnSpc>
                        <a:spcAft>
                          <a:spcPts val="0"/>
                        </a:spcAft>
                        <a:tabLst>
                          <a:tab pos="630555" algn="l"/>
                        </a:tabLs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海外贸易和殖民扩张</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8949" marR="2894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1584548176"/>
                  </a:ext>
                </a:extLst>
              </a:tr>
              <a:tr h="952834">
                <a:tc>
                  <a:txBody>
                    <a:bodyPr/>
                    <a:lstStyle/>
                    <a:p>
                      <a:pPr algn="ctr" hangingPunct="0">
                        <a:lnSpc>
                          <a:spcPct val="120000"/>
                        </a:lnSpc>
                        <a:spcAft>
                          <a:spcPts val="0"/>
                        </a:spcAft>
                        <a:tabLst>
                          <a:tab pos="630555" algn="l"/>
                        </a:tabLst>
                      </a:pPr>
                      <a:r>
                        <a:rPr lang="zh-CN" sz="22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基本特征</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20000"/>
                        </a:lnSpc>
                        <a:spcAft>
                          <a:spcPts val="0"/>
                        </a:spcAft>
                        <a:tabLst>
                          <a:tab pos="630555" algn="l"/>
                        </a:tabLs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经济上</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农业文明</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20000"/>
                        </a:lnSpc>
                        <a:spcAft>
                          <a:spcPts val="0"/>
                        </a:spcAft>
                        <a:tabLst>
                          <a:tab pos="630555" algn="l"/>
                        </a:tabLs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政治上</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中央集权</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8949" marR="2894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20000"/>
                        </a:lnSpc>
                        <a:spcAft>
                          <a:spcPts val="0"/>
                        </a:spcAft>
                        <a:tabLst>
                          <a:tab pos="63055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经济上</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商品经济、海外贸易发达</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政治上</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民主政治</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8949" marR="2894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275772893"/>
                  </a:ext>
                </a:extLst>
              </a:tr>
              <a:tr h="238209">
                <a:tc>
                  <a:txBody>
                    <a:bodyPr/>
                    <a:lstStyle/>
                    <a:p>
                      <a:pPr algn="ctr" hangingPunct="0">
                        <a:lnSpc>
                          <a:spcPct val="120000"/>
                        </a:lnSpc>
                        <a:spcAft>
                          <a:spcPts val="0"/>
                        </a:spcAft>
                        <a:tabLst>
                          <a:tab pos="630555" algn="l"/>
                        </a:tabLst>
                      </a:pPr>
                      <a:r>
                        <a:rPr lang="zh-CN" sz="22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特点</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20000"/>
                        </a:lnSpc>
                        <a:spcAft>
                          <a:spcPts val="0"/>
                        </a:spcAft>
                        <a:tabLst>
                          <a:tab pos="630555" algn="l"/>
                        </a:tabLs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封闭型</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20000"/>
                        </a:lnSpc>
                        <a:spcAft>
                          <a:spcPts val="0"/>
                        </a:spcAft>
                        <a:tabLst>
                          <a:tab pos="630555" algn="l"/>
                        </a:tabLs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开放型</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720786780"/>
                  </a:ext>
                </a:extLst>
              </a:tr>
            </a:tbl>
          </a:graphicData>
        </a:graphic>
      </p:graphicFrame>
    </p:spTree>
    <p:extLst>
      <p:ext uri="{BB962C8B-B14F-4D97-AF65-F5344CB8AC3E}">
        <p14:creationId xmlns:p14="http://schemas.microsoft.com/office/powerpoint/2010/main" val="29433777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1"/>
          <p:cNvSpPr txBox="1">
            <a:spLocks/>
          </p:cNvSpPr>
          <p:nvPr/>
        </p:nvSpPr>
        <p:spPr bwMode="auto">
          <a:xfrm>
            <a:off x="360854" y="467302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根据材料可知，这些内容直接反映了古埃及社会对农业生产、土地管理和粮食分配的重视，</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正确；僧侣著书表明其知识分子的角色，排除</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；文献内容是关于数学和实际问题的，并未涉及造纸技术本身，排除</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；材料与文字起源无关，排除</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746120"/>
            <a:ext cx="11485848" cy="3346237"/>
          </a:xfrm>
        </p:spPr>
        <p:txBody>
          <a:bodyPr/>
          <a:lstStyle/>
          <a:p>
            <a:pPr hangingPunct="0">
              <a:spcAft>
                <a:spcPts val="0"/>
              </a:spcAft>
              <a:tabLst>
                <a:tab pos="630238" algn="l"/>
                <a:tab pos="5557838"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安徽天一大联考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）古埃及兰德纸草书文献约成书于公元前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1800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年，是僧人阿梅斯所著。全书分为算术、几何和杂题三部分，共有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题，记载着劳动人民生活中遇到的一些实际问题，如对劳动者酬金的分配，面积和体积的计算，不同谷物量的换算等。这可以印证古埃及（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5557838"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僧侣地位崇高</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农业文明发达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5557838"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造纸技术独特</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文字起源悠久</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1.eps" descr="id:2147490095;FounderCES"/>
          <p:cNvPicPr/>
          <p:nvPr/>
        </p:nvPicPr>
        <p:blipFill>
          <a:blip r:embed="rId2"/>
          <a:stretch>
            <a:fillRect/>
          </a:stretch>
        </p:blipFill>
        <p:spPr>
          <a:xfrm>
            <a:off x="478582" y="889580"/>
            <a:ext cx="1116965" cy="359410"/>
          </a:xfrm>
          <a:prstGeom prst="rect">
            <a:avLst/>
          </a:prstGeom>
        </p:spPr>
      </p:pic>
      <p:pic>
        <p:nvPicPr>
          <p:cNvPr id="5" name="24答案.eps" descr="id:2147490102;FounderCES"/>
          <p:cNvPicPr/>
          <p:nvPr/>
        </p:nvPicPr>
        <p:blipFill>
          <a:blip r:embed="rId3"/>
          <a:stretch>
            <a:fillRect/>
          </a:stretch>
        </p:blipFill>
        <p:spPr>
          <a:xfrm>
            <a:off x="478582" y="4293473"/>
            <a:ext cx="807720" cy="287655"/>
          </a:xfrm>
          <a:prstGeom prst="rect">
            <a:avLst/>
          </a:prstGeom>
        </p:spPr>
      </p:pic>
      <p:pic>
        <p:nvPicPr>
          <p:cNvPr id="7" name="24解析.eps" descr="id:2147490109;FounderCES"/>
          <p:cNvPicPr/>
          <p:nvPr/>
        </p:nvPicPr>
        <p:blipFill>
          <a:blip r:embed="rId4"/>
          <a:stretch>
            <a:fillRect/>
          </a:stretch>
        </p:blipFill>
        <p:spPr>
          <a:xfrm>
            <a:off x="478582" y="4869537"/>
            <a:ext cx="807720" cy="287655"/>
          </a:xfrm>
          <a:prstGeom prst="rect">
            <a:avLst/>
          </a:prstGeom>
        </p:spPr>
      </p:pic>
      <p:sp>
        <p:nvSpPr>
          <p:cNvPr id="6" name="矩形 5"/>
          <p:cNvSpPr/>
          <p:nvPr/>
        </p:nvSpPr>
        <p:spPr>
          <a:xfrm>
            <a:off x="1486694" y="4075998"/>
            <a:ext cx="389850" cy="646331"/>
          </a:xfrm>
          <a:prstGeom prst="rect">
            <a:avLst/>
          </a:prstGeom>
        </p:spPr>
        <p:txBody>
          <a:bodyPr wrap="none">
            <a:spAutoFit/>
          </a:bodyPr>
          <a:lstStyle/>
          <a:p>
            <a:pPr algn="just">
              <a:lnSpc>
                <a:spcPct val="150000"/>
              </a:lnSpc>
              <a:spcAft>
                <a:spcPts val="0"/>
              </a:spcAft>
              <a:tabLst>
                <a:tab pos="630555" algn="l"/>
              </a:tabLst>
            </a:pPr>
            <a:r>
              <a:rPr lang="en-US" altLang="zh-CN" sz="2400" dirty="0">
                <a:solidFill>
                  <a:srgbClr val="000000"/>
                </a:solidFill>
                <a:cs typeface="Times New Roman" panose="02020603050405020304" pitchFamily="18" charset="0"/>
              </a:rPr>
              <a:t>B</a:t>
            </a:r>
            <a:endParaRPr lang="zh-CN" altLang="zh-CN" sz="105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4248496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28965"/>
            <a:ext cx="11485848" cy="3900235"/>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古希腊</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独特的自然地理环境所产生的影响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对政治的影响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：小国寡民城邦的形成。为群山所分割、阻隔的小块平原，有助于形成古希腊天然的政治单位——小国寡民的城邦。正是这种小国寡民的城邦才有条件建立公民直接参与的民主政治，而且极不容易形成专制。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对经济的影响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：海外商业贸易兴盛。平原少、土地贫瘠，使得古希腊人只有通过商业贸易才能维持生存和发展。古希腊海岸线曲折，有众多海湾良港，属于温和的地中海气候，为工商航海贸易提供了便利条件。</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疑难点a2.eps" descr="id:2147490116;FounderCES"/>
          <p:cNvPicPr/>
          <p:nvPr/>
        </p:nvPicPr>
        <p:blipFill>
          <a:blip r:embed="rId2"/>
          <a:stretch>
            <a:fillRect/>
          </a:stretch>
        </p:blipFill>
        <p:spPr>
          <a:xfrm>
            <a:off x="478582" y="1472425"/>
            <a:ext cx="1278255" cy="359410"/>
          </a:xfrm>
          <a:prstGeom prst="rect">
            <a:avLst/>
          </a:prstGeom>
        </p:spPr>
      </p:pic>
    </p:spTree>
    <p:extLst>
      <p:ext uri="{BB962C8B-B14F-4D97-AF65-F5344CB8AC3E}">
        <p14:creationId xmlns:p14="http://schemas.microsoft.com/office/powerpoint/2010/main" val="146643252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50915"/>
            <a:ext cx="11485848" cy="3346237"/>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对价值观念的影响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：商品经济必须以平等作为交换原则，商业贸易的进行与发展亦要求有相对自由的环境以及顾及商业贸易者整体利益的政策，这有助于古希腊人平等观念的形成和民主政治的建立。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对民族精神的影响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：小国寡民的城邦一旦由于人口的增加而无法负荷时，古希腊人就到海外去建立殖民地。殖民运动铸就了古希腊民族勇于开拓进取、善于求索的民族精神。</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644111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时空观念解.eps" descr="id:2147490009;FounderCES"/>
          <p:cNvPicPr/>
          <p:nvPr/>
        </p:nvPicPr>
        <p:blipFill>
          <a:blip r:embed="rId2"/>
          <a:stretch>
            <a:fillRect/>
          </a:stretch>
        </p:blipFill>
        <p:spPr>
          <a:xfrm>
            <a:off x="2476340" y="746120"/>
            <a:ext cx="7254875" cy="719455"/>
          </a:xfrm>
          <a:prstGeom prst="rect">
            <a:avLst/>
          </a:prstGeom>
        </p:spPr>
      </p:pic>
      <p:pic>
        <p:nvPicPr>
          <p:cNvPr id="4" name="第一单元 发排.eps" descr="id:2147490016;FounderCES"/>
          <p:cNvPicPr/>
          <p:nvPr/>
        </p:nvPicPr>
        <p:blipFill>
          <a:blip r:embed="rId3"/>
          <a:stretch>
            <a:fillRect/>
          </a:stretch>
        </p:blipFill>
        <p:spPr>
          <a:xfrm>
            <a:off x="478582" y="2132856"/>
            <a:ext cx="11143501" cy="1964675"/>
          </a:xfrm>
          <a:prstGeom prst="rect">
            <a:avLst/>
          </a:prstGeom>
        </p:spPr>
      </p:pic>
    </p:spTree>
    <p:extLst>
      <p:ext uri="{BB962C8B-B14F-4D97-AF65-F5344CB8AC3E}">
        <p14:creationId xmlns:p14="http://schemas.microsoft.com/office/powerpoint/2010/main" val="20029338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公元前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世纪，希腊有大小城邦千余个，与商业联系密切的约</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个，且这些城邦与其他城邦一样，都把农业视为公民的第一产业，绝大多数公民仍是土地所有者和农夫。这说明当时希腊城邦（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5557838"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民主因素尚未</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出现</a:t>
            </a:r>
            <a:r>
              <a:rPr lang="en-US"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5557838"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区域文明交流频繁</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5557838"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商人未获得</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公民权</a:t>
            </a:r>
            <a:r>
              <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p>
          <a:p>
            <a:pPr hangingPunct="0">
              <a:spcAft>
                <a:spcPts val="0"/>
              </a:spcAft>
              <a:tabLst>
                <a:tab pos="630238" algn="l"/>
                <a:tab pos="5557838"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属于农本经济社会</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2.eps" descr="id:2147490123;FounderCES"/>
          <p:cNvPicPr/>
          <p:nvPr/>
        </p:nvPicPr>
        <p:blipFill>
          <a:blip r:embed="rId2"/>
          <a:stretch>
            <a:fillRect/>
          </a:stretch>
        </p:blipFill>
        <p:spPr>
          <a:xfrm>
            <a:off x="478582" y="889580"/>
            <a:ext cx="1116965" cy="359410"/>
          </a:xfrm>
          <a:prstGeom prst="rect">
            <a:avLst/>
          </a:prstGeom>
        </p:spPr>
      </p:pic>
      <p:pic>
        <p:nvPicPr>
          <p:cNvPr id="4" name="24答案.eps" descr="id:2147490102;FounderCES"/>
          <p:cNvPicPr/>
          <p:nvPr/>
        </p:nvPicPr>
        <p:blipFill>
          <a:blip r:embed="rId3"/>
          <a:stretch>
            <a:fillRect/>
          </a:stretch>
        </p:blipFill>
        <p:spPr>
          <a:xfrm>
            <a:off x="478582" y="4812150"/>
            <a:ext cx="807720" cy="287655"/>
          </a:xfrm>
          <a:prstGeom prst="rect">
            <a:avLst/>
          </a:prstGeom>
        </p:spPr>
      </p:pic>
      <p:sp>
        <p:nvSpPr>
          <p:cNvPr id="7" name="矩形 6"/>
          <p:cNvSpPr/>
          <p:nvPr/>
        </p:nvSpPr>
        <p:spPr>
          <a:xfrm>
            <a:off x="1486694" y="4725144"/>
            <a:ext cx="407484" cy="461665"/>
          </a:xfrm>
          <a:prstGeom prst="rect">
            <a:avLst/>
          </a:prstGeom>
        </p:spPr>
        <p:txBody>
          <a:bodyPr wrap="none">
            <a:spAutoFit/>
          </a:bodyPr>
          <a:lstStyle/>
          <a:p>
            <a:r>
              <a:rPr lang="en-US" altLang="zh-CN" sz="2400" dirty="0">
                <a:solidFill>
                  <a:srgbClr val="000000"/>
                </a:solidFill>
              </a:rPr>
              <a:t>D</a:t>
            </a:r>
            <a:endParaRPr lang="zh-CN" altLang="en-US" dirty="0"/>
          </a:p>
        </p:txBody>
      </p:sp>
    </p:spTree>
    <p:extLst>
      <p:ext uri="{BB962C8B-B14F-4D97-AF65-F5344CB8AC3E}">
        <p14:creationId xmlns:p14="http://schemas.microsoft.com/office/powerpoint/2010/main" val="1430634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16881"/>
            <a:ext cx="11485848" cy="2792239"/>
          </a:xfrm>
        </p:spPr>
        <p:txBody>
          <a:bodyPr/>
          <a:lstStyle/>
          <a:p>
            <a:pPr hangingPunct="0">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都把农业视为公民的第一产业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农本经济是当时希腊城邦的主要经济形式，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正确；公元前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世纪，希腊已有民主因素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AEEF"/>
                </a:solidFill>
                <a:latin typeface="Times New Roman" panose="02020603050405020304" pitchFamily="18" charset="0"/>
                <a:ea typeface="字魂70号-灵悦黑体"/>
                <a:cs typeface="Times New Roman" panose="02020603050405020304" pitchFamily="18" charset="0"/>
              </a:rPr>
              <a:t>破题</a:t>
            </a:r>
            <a:r>
              <a:rPr lang="zh-CN" altLang="zh-CN" b="1" dirty="0">
                <a:solidFill>
                  <a:srgbClr val="00AEEF"/>
                </a:solidFill>
                <a:latin typeface="Times New Roman" panose="02020603050405020304" pitchFamily="18" charset="0"/>
                <a:ea typeface="字魂70号-灵悦黑体"/>
                <a:cs typeface="Times New Roman" panose="02020603050405020304" pitchFamily="18" charset="0"/>
              </a:rPr>
              <a:t>点</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希腊城邦特征是</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小国寡民</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农业是其主要经济形式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的萌芽，排除</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；受生产力发展水平和交通条件的限制，当时区域文明虽有交流但不频繁，排除</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；材料未涉及公民权，排除</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箭头右X.eps" descr="id:2147490144;FounderCES"/>
          <p:cNvPicPr/>
          <p:nvPr/>
        </p:nvPicPr>
        <p:blipFill>
          <a:blip r:embed="rId2"/>
          <a:stretch>
            <a:fillRect/>
          </a:stretch>
        </p:blipFill>
        <p:spPr>
          <a:xfrm>
            <a:off x="478582" y="2815585"/>
            <a:ext cx="437827" cy="368132"/>
          </a:xfrm>
          <a:prstGeom prst="rect">
            <a:avLst/>
          </a:prstGeom>
        </p:spPr>
      </p:pic>
      <p:pic>
        <p:nvPicPr>
          <p:cNvPr id="4" name="24解析.eps" descr="id:2147490109;FounderCES"/>
          <p:cNvPicPr/>
          <p:nvPr/>
        </p:nvPicPr>
        <p:blipFill>
          <a:blip r:embed="rId3"/>
          <a:stretch>
            <a:fillRect/>
          </a:stretch>
        </p:blipFill>
        <p:spPr>
          <a:xfrm>
            <a:off x="478582" y="1927425"/>
            <a:ext cx="807720" cy="287655"/>
          </a:xfrm>
          <a:prstGeom prst="rect">
            <a:avLst/>
          </a:prstGeom>
        </p:spPr>
      </p:pic>
    </p:spTree>
    <p:extLst>
      <p:ext uri="{BB962C8B-B14F-4D97-AF65-F5344CB8AC3E}">
        <p14:creationId xmlns:p14="http://schemas.microsoft.com/office/powerpoint/2010/main" val="206849977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6525"/>
            <a:ext cx="11485848" cy="4454233"/>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古代</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世界文明的特点及形成的原因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史料一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汉谟拉比几乎集中了国家的全部权力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亲自掌管司法和行政部门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直接掌握军队。他极力神化自己</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古埃及的国王称法老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被认为是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神之子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古埃及人赞扬他说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威令在你的口中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认知在你的心中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而你的舌头可以产生正义。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史料二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伯里克利在一次演说中说道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我们的</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政权是在全体公民手中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而不是在少数人手中。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接着他又说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解决私人争执的时候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每个人在法律上都是平等的。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情境史料通.eps" descr="id:2147490151;FounderCES"/>
          <p:cNvPicPr/>
          <p:nvPr/>
        </p:nvPicPr>
        <p:blipFill>
          <a:blip r:embed="rId2"/>
          <a:stretch>
            <a:fillRect/>
          </a:stretch>
        </p:blipFill>
        <p:spPr>
          <a:xfrm>
            <a:off x="2638822" y="792261"/>
            <a:ext cx="7341235" cy="575945"/>
          </a:xfrm>
          <a:prstGeom prst="rect">
            <a:avLst/>
          </a:prstGeom>
        </p:spPr>
      </p:pic>
      <p:pic>
        <p:nvPicPr>
          <p:cNvPr id="5" name="情境.eps" descr="id:2147490158;FounderCES"/>
          <p:cNvPicPr/>
          <p:nvPr/>
        </p:nvPicPr>
        <p:blipFill>
          <a:blip r:embed="rId3"/>
          <a:stretch>
            <a:fillRect/>
          </a:stretch>
        </p:blipFill>
        <p:spPr>
          <a:xfrm>
            <a:off x="478582" y="1628800"/>
            <a:ext cx="844550" cy="359410"/>
          </a:xfrm>
          <a:prstGeom prst="rect">
            <a:avLst/>
          </a:prstGeom>
        </p:spPr>
      </p:pic>
    </p:spTree>
    <p:extLst>
      <p:ext uri="{BB962C8B-B14F-4D97-AF65-F5344CB8AC3E}">
        <p14:creationId xmlns:p14="http://schemas.microsoft.com/office/powerpoint/2010/main" val="90812419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史料三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大海给了我们茫茫无定、浩浩无际和渺渺无限的观念</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人类在大海的无限里感到他自己的无限的时候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他们就被激起了勇气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要去超越那有限的一切。大海邀请人类从事征服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从事掠夺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但是同时也鼓励人类追求利润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从事商业。平凡的土地、平凡的平原流域把人类束缚在土壤上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把他卷入无穷的依赖性里边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但是大海却挟着人类超越了那些思想和行动的有限的圈子。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tabLst>
                <a:tab pos="630555" algn="l"/>
              </a:tabLst>
            </a:pP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德</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黑格尔《历史哲学》</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8611967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1"/>
          <p:cNvSpPr txBox="1">
            <a:spLocks/>
          </p:cNvSpPr>
          <p:nvPr/>
        </p:nvSpPr>
        <p:spPr bwMode="auto">
          <a:xfrm>
            <a:off x="360854" y="1304856"/>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通过对不同文明类型史料的选取，让学生体会到人类文明发展具有多元性的特点，并从史料中分析这种不同类型所产生的原因，学会运用史料对历史问题进行合理的历史解释。</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2266750" y="776736"/>
            <a:ext cx="9579952" cy="576248"/>
          </a:xfrm>
        </p:spPr>
        <p:txBody>
          <a:bodyPr/>
          <a:lstStyle/>
          <a:p>
            <a:pPr hangingPunct="0">
              <a:spcAft>
                <a:spcPts val="0"/>
              </a:spcAft>
              <a:tabLst>
                <a:tab pos="630555"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历史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解释</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核心素养.eps" descr="id:2147490165;FounderCES"/>
          <p:cNvPicPr/>
          <p:nvPr/>
        </p:nvPicPr>
        <p:blipFill>
          <a:blip r:embed="rId2"/>
          <a:stretch>
            <a:fillRect/>
          </a:stretch>
        </p:blipFill>
        <p:spPr>
          <a:xfrm>
            <a:off x="1087434" y="945354"/>
            <a:ext cx="1186180" cy="359410"/>
          </a:xfrm>
          <a:prstGeom prst="rect">
            <a:avLst/>
          </a:prstGeom>
        </p:spPr>
      </p:pic>
      <p:pic>
        <p:nvPicPr>
          <p:cNvPr id="5" name="选材意图.eps" descr="id:2147490172;FounderCES"/>
          <p:cNvPicPr/>
          <p:nvPr/>
        </p:nvPicPr>
        <p:blipFill>
          <a:blip r:embed="rId3"/>
          <a:stretch>
            <a:fillRect/>
          </a:stretch>
        </p:blipFill>
        <p:spPr>
          <a:xfrm>
            <a:off x="1087434" y="1448688"/>
            <a:ext cx="1186180" cy="359410"/>
          </a:xfrm>
          <a:prstGeom prst="rect">
            <a:avLst/>
          </a:prstGeom>
        </p:spPr>
      </p:pic>
      <p:pic>
        <p:nvPicPr>
          <p:cNvPr id="7" name="史料解读.eps" descr="id:2147490179;FounderCES"/>
          <p:cNvPicPr/>
          <p:nvPr/>
        </p:nvPicPr>
        <p:blipFill>
          <a:blip r:embed="rId4"/>
          <a:stretch>
            <a:fillRect/>
          </a:stretch>
        </p:blipFill>
        <p:spPr>
          <a:xfrm>
            <a:off x="1080570" y="3069590"/>
            <a:ext cx="1186180" cy="359410"/>
          </a:xfrm>
          <a:prstGeom prst="rect">
            <a:avLst/>
          </a:prstGeom>
        </p:spPr>
      </p:pic>
      <p:sp>
        <p:nvSpPr>
          <p:cNvPr id="9" name="内容占位符 1"/>
          <p:cNvSpPr txBox="1">
            <a:spLocks/>
          </p:cNvSpPr>
          <p:nvPr/>
        </p:nvSpPr>
        <p:spPr bwMode="auto">
          <a:xfrm>
            <a:off x="360854" y="2930983"/>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根据史料一</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汉谟拉比几乎集中了国家的全部权力</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古埃及人的国王称法老，被认为是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神之子</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，从君主专制和神权两个角度分析亚非政治文明的特点。根据史料二</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政权是在全体公民手中</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可得出雅典民主政治的特点。史料三从自然地理环境对雅典民主政治和民族性格所产生的影响，分析海洋文明产生的原因。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483691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1558533"/>
            <a:ext cx="11485848" cy="3346237"/>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人类</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文明的产生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原始社会时期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：生产力低下，以采集和渔猎为生，没有私有财产，也没有阶级。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农业和畜牧业的产生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）西亚地区的居民最早培植出</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大麦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、小麦和豆类作物。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）南亚、中国和中南美洲等地培育出芋头、</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水稻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、粟、玉米和南瓜等农作物。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）在这些地区，人类还驯养了羊、猪和牛等动物。</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1.eps" descr="id:2147490030;FounderCES"/>
          <p:cNvPicPr/>
          <p:nvPr/>
        </p:nvPicPr>
        <p:blipFill>
          <a:blip r:embed="rId2"/>
          <a:stretch>
            <a:fillRect/>
          </a:stretch>
        </p:blipFill>
        <p:spPr>
          <a:xfrm>
            <a:off x="478582" y="1701438"/>
            <a:ext cx="1302385" cy="359410"/>
          </a:xfrm>
          <a:prstGeom prst="rect">
            <a:avLst/>
          </a:prstGeom>
        </p:spPr>
      </p:pic>
      <p:pic>
        <p:nvPicPr>
          <p:cNvPr id="6" name="24核心知识过.eps" descr="id:2147490023;FounderCES"/>
          <p:cNvPicPr/>
          <p:nvPr/>
        </p:nvPicPr>
        <p:blipFill>
          <a:blip r:embed="rId3"/>
          <a:stretch>
            <a:fillRect/>
          </a:stretch>
        </p:blipFill>
        <p:spPr>
          <a:xfrm>
            <a:off x="1765220" y="746120"/>
            <a:ext cx="8258810" cy="647700"/>
          </a:xfrm>
          <a:prstGeom prst="rect">
            <a:avLst/>
          </a:prstGeom>
        </p:spPr>
      </p:pic>
    </p:spTree>
    <p:extLst>
      <p:ext uri="{BB962C8B-B14F-4D97-AF65-F5344CB8AC3E}">
        <p14:creationId xmlns:p14="http://schemas.microsoft.com/office/powerpoint/2010/main" val="35792525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94931"/>
            <a:ext cx="11485848" cy="3346237"/>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农业和手工业的分工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）原因：随着农业的发展，一些人从农业中分离出来，专门从事</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手工业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促进了产品的交换和贸易。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出现了专门的管理和文化创造工作。</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一些较大的居住点逐渐发展为早期</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城市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464339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50915"/>
            <a:ext cx="11485848" cy="3346237"/>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私有制的出现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客观：社会分工的发展和劳动</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生产率</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的提高，使人类在满足自己的基本需要之外，有了剩余产品。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主观：部落首领利用职权把一部分</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公共产品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据为己有。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）结果：</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私有制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逐渐产生，社会分化成统治者和被统治者两大阶级。</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614913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00973"/>
            <a:ext cx="11485848" cy="3900235"/>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国家的形成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）背景：为争夺土地和资源，一些部落之间爆发战争，被征服者往往成为征服者的奴隶。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）结果</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奴隶制成为人类第一种剥削制度，</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奴隶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反抗奴隶主的斗争，成为最早的阶级对抗形式。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出现了政府、军队和监狱等强制机关，</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国家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开始形成。</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123101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84929"/>
            <a:ext cx="11485848" cy="5632311"/>
          </a:xfrm>
          <a:solidFill>
            <a:srgbClr val="E3F2E7"/>
          </a:solidFill>
        </p:spPr>
        <p:txBody>
          <a:bodyPr/>
          <a:lstStyle/>
          <a:p>
            <a:pPr algn="ct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产生</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a:endParaRPr lang="zh-CN" altLang="en-US" dirty="0"/>
          </a:p>
        </p:txBody>
      </p:sp>
      <p:pic>
        <p:nvPicPr>
          <p:cNvPr id="4" name="24构图解史.eps" descr="id:2147490037;FounderCES"/>
          <p:cNvPicPr/>
          <p:nvPr/>
        </p:nvPicPr>
        <p:blipFill>
          <a:blip r:embed="rId2"/>
          <a:stretch>
            <a:fillRect/>
          </a:stretch>
        </p:blipFill>
        <p:spPr>
          <a:xfrm>
            <a:off x="478582" y="893348"/>
            <a:ext cx="1635760" cy="359410"/>
          </a:xfrm>
          <a:prstGeom prst="rect">
            <a:avLst/>
          </a:prstGeom>
        </p:spPr>
      </p:pic>
      <p:pic>
        <p:nvPicPr>
          <p:cNvPr id="5" name="YDX03.eps" descr="id:2147490044;FounderCES"/>
          <p:cNvPicPr/>
          <p:nvPr/>
        </p:nvPicPr>
        <p:blipFill>
          <a:blip r:embed="rId3"/>
          <a:stretch>
            <a:fillRect/>
          </a:stretch>
        </p:blipFill>
        <p:spPr>
          <a:xfrm>
            <a:off x="3430910" y="1523593"/>
            <a:ext cx="4968552" cy="4735944"/>
          </a:xfrm>
          <a:prstGeom prst="rect">
            <a:avLst/>
          </a:prstGeom>
        </p:spPr>
      </p:pic>
    </p:spTree>
    <p:extLst>
      <p:ext uri="{BB962C8B-B14F-4D97-AF65-F5344CB8AC3E}">
        <p14:creationId xmlns:p14="http://schemas.microsoft.com/office/powerpoint/2010/main" val="20466928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401479"/>
          </a:xfrm>
        </p:spPr>
        <p:txBody>
          <a:bodyPr/>
          <a:lstStyle/>
          <a:p>
            <a:pPr hangingPunct="0">
              <a:spcAft>
                <a:spcPts val="0"/>
              </a:spcAft>
              <a:tabLst>
                <a:tab pos="630555" algn="l"/>
              </a:tabLst>
            </a:pPr>
            <a:r>
              <a:rPr lang="en-US" altLang="zh-CN" sz="2300"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300"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古代</a:t>
            </a:r>
            <a:r>
              <a:rPr lang="zh-CN" altLang="zh-CN" sz="2300"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文明的多元特点</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古代两河流域文明</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）自然地理环境：两河流域大部分地区干旱少雨，但幼发拉底河和底格里斯河提供了充足的水源。</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）苏美尔时代：约公元前</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2900</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年，两河下游的</a:t>
            </a:r>
            <a:r>
              <a:rPr lang="zh-CN" altLang="zh-CN" sz="2300"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苏美尔</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地区出现了一系列城市国家。</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）古巴比伦王国时期</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统一：约公元前</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世纪，古巴比伦王国国王</a:t>
            </a:r>
            <a:r>
              <a:rPr lang="zh-CN" altLang="zh-CN" sz="2300"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汉谟拉比</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基本统一了两河流域。</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政治制度：建立</a:t>
            </a:r>
            <a:r>
              <a:rPr lang="zh-CN" altLang="zh-CN" sz="2300"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君主专制</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制度。</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《汉谟拉比法典》：宣扬</a:t>
            </a:r>
            <a:r>
              <a:rPr lang="zh-CN" altLang="zh-CN" sz="2300"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君权神授</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，维护奴隶主的利益和权威，是世界上现存</a:t>
            </a:r>
            <a:r>
              <a:rPr lang="zh-CN" altLang="zh-CN" sz="2300"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最早</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的较为完整的成文法典</a:t>
            </a:r>
            <a:r>
              <a:rPr lang="zh-CN"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2.eps" descr="id:2147490051;FounderCES"/>
          <p:cNvPicPr/>
          <p:nvPr/>
        </p:nvPicPr>
        <p:blipFill>
          <a:blip r:embed="rId2"/>
          <a:stretch>
            <a:fillRect/>
          </a:stretch>
        </p:blipFill>
        <p:spPr>
          <a:xfrm>
            <a:off x="478582" y="889580"/>
            <a:ext cx="1354455" cy="359410"/>
          </a:xfrm>
          <a:prstGeom prst="rect">
            <a:avLst/>
          </a:prstGeom>
        </p:spPr>
      </p:pic>
    </p:spTree>
    <p:extLst>
      <p:ext uri="{BB962C8B-B14F-4D97-AF65-F5344CB8AC3E}">
        <p14:creationId xmlns:p14="http://schemas.microsoft.com/office/powerpoint/2010/main" val="32469802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）文化成就：</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楔形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文字是世界上最古老的文字，《</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吉尔伽美什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》是目前所知最早的史诗；诞生了著名的洪水和方舟传说；苏美尔人发明了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古代埃及文明</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）地理环境：尼罗河定期泛滥，有利于农业生产的发展。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）埃及统一：公元前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3100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年左右，埃及初步实现统一，建立起比较完善的官僚系统。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）专制统治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法老掌握着政治、经济和军事等最重要的权力。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法老之下，设有官员分别处理政务和地方事务。</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23614882"/>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1475</TotalTime>
  <Words>1843</Words>
  <Application>Microsoft Office PowerPoint</Application>
  <PresentationFormat>自定义</PresentationFormat>
  <Paragraphs>146</Paragraphs>
  <Slides>24</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24</vt:i4>
      </vt:variant>
    </vt:vector>
  </HeadingPairs>
  <TitlesOfParts>
    <vt:vector size="34" baseType="lpstr">
      <vt:lpstr>仿宋</vt:lpstr>
      <vt:lpstr>黑体</vt:lpstr>
      <vt:lpstr>楷体</vt:lpstr>
      <vt:lpstr>宋体</vt:lpstr>
      <vt:lpstr>微软雅黑</vt:lpstr>
      <vt:lpstr>字魂70号-灵悦黑体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438</cp:revision>
  <dcterms:created xsi:type="dcterms:W3CDTF">2020-11-06T05:24:00Z</dcterms:created>
  <dcterms:modified xsi:type="dcterms:W3CDTF">2025-10-11T16:10:57Z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